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33B417A-3E2F-4EC1-8730-5845CABCC7D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A33E-8562-4CCD-999E-04C3D5C45BBE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75370-D4E0-4EB8-A69E-D5F7E524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2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8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0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1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1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9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198F1-8634-4269-800D-2CFE67F51F5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99469-C9E2-4325-8EAE-F0B46939A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m.spbstu.ru/&#1055;&#1086;&#1090;&#1077;&#1085;&#1094;&#1080;&#1072;&#1083;_&#1051;&#1077;&#1085;&#1085;&#1072;&#1088;&#1076;-&#1044;&#1078;&#1086;&#1085;&#1089;&#1072;" TargetMode="External"/><Relationship Id="rId2" Type="http://schemas.openxmlformats.org/officeDocument/2006/relationships/hyperlink" Target="http://mech.spbstu.ru/images/0/0c/Ershov_final_lib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m.spbstu.ru/&#1052;&#1077;&#1090;&#1086;&#1076;_&#1076;&#1080;&#1085;&#1072;&#1084;&#1080;&#1082;&#1080;_&#1095;&#1072;&#1089;&#1090;&#1080;&#1094;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dirty="0" smtClean="0"/>
              <a:t>Курсовой проект по дисциплине</a:t>
            </a:r>
            <a:br>
              <a:rPr lang="ru-RU" dirty="0" smtClean="0"/>
            </a:br>
            <a:r>
              <a:rPr lang="ru-RU" dirty="0" smtClean="0"/>
              <a:t> </a:t>
            </a:r>
            <a:r>
              <a:rPr lang="ru-RU" dirty="0"/>
              <a:t>«Основы программирования и алгоритмизации»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Создание математической модели лобового столкновения пули со </a:t>
            </a:r>
            <a:r>
              <a:rPr lang="ru-RU" dirty="0" smtClean="0"/>
              <a:t>стеной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MD" b="1" dirty="0" smtClean="0"/>
              <a:t>Источники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u="sng" dirty="0">
                <a:hlinkClick r:id="rId2"/>
              </a:rPr>
              <a:t>http://mech.spbstu.ru/images/0/0c/Ershov_final_lib.pdf</a:t>
            </a:r>
            <a:endParaRPr lang="en-US" dirty="0"/>
          </a:p>
          <a:p>
            <a:pPr lvl="0"/>
            <a:r>
              <a:rPr lang="ru-RU" u="sng" dirty="0">
                <a:hlinkClick r:id="rId3"/>
              </a:rPr>
              <a:t>http://tm.spbstu.ru/Потенциал_Леннард-Джонса</a:t>
            </a:r>
            <a:endParaRPr lang="en-US" dirty="0"/>
          </a:p>
          <a:p>
            <a:pPr lvl="0"/>
            <a:r>
              <a:rPr lang="ru-RU" u="sng" dirty="0">
                <a:hlinkClick r:id="rId4"/>
              </a:rPr>
              <a:t>http://tm.spbstu.ru/Метод_динамики_частиц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Математическое моделирование становится все более актуальным в последнее время, в частности весьма актуален метод динамики частиц, позволяющий рассматривать тело не как единое целое, а как совокупность взаимодействующих частиц (</a:t>
            </a:r>
            <a:r>
              <a:rPr lang="ru-RU" dirty="0" err="1"/>
              <a:t>мат.точек</a:t>
            </a:r>
            <a:r>
              <a:rPr lang="ru-RU" dirty="0"/>
              <a:t> или твердых тел) ,постепенно, по мере развития вычислительной техники, данный метод стал все более широко применяться к описанию процессов на промежуточных масштабных уровнях, для моделирования физико-механических свойств материалов.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Основной задачей стало создание математической модели лобового столкновения пули со стеной.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Для решения </a:t>
            </a:r>
            <a:r>
              <a:rPr lang="ru-RU" dirty="0" smtClean="0"/>
              <a:t>задачи </a:t>
            </a:r>
            <a:r>
              <a:rPr lang="ru-RU" dirty="0"/>
              <a:t>был использован метод динамики частиц. Основная идея состоит в </a:t>
            </a:r>
            <a:r>
              <a:rPr lang="ru-RU" dirty="0" smtClean="0"/>
              <a:t>том, что </a:t>
            </a:r>
            <a:r>
              <a:rPr lang="ru-RU" dirty="0"/>
              <a:t>пуля и стена </a:t>
            </a:r>
            <a:r>
              <a:rPr lang="ru-RU" dirty="0" smtClean="0"/>
              <a:t>состоят </a:t>
            </a:r>
            <a:r>
              <a:rPr lang="ru-RU" dirty="0"/>
              <a:t>из одинаковых частиц, </a:t>
            </a:r>
            <a:r>
              <a:rPr lang="ru-RU" dirty="0" smtClean="0"/>
              <a:t>взаимодействующих </a:t>
            </a:r>
            <a:r>
              <a:rPr lang="ru-RU" dirty="0"/>
              <a:t>друг с </a:t>
            </a:r>
            <a:r>
              <a:rPr lang="ru-RU" dirty="0" smtClean="0"/>
              <a:t>другом. </a:t>
            </a:r>
            <a:r>
              <a:rPr lang="ru-RU" dirty="0"/>
              <a:t>Каждая частица находится в потенциальном поле других частиц. </a:t>
            </a:r>
            <a:r>
              <a:rPr lang="ru-RU" dirty="0" smtClean="0"/>
              <a:t>Потенциал, через </a:t>
            </a:r>
            <a:r>
              <a:rPr lang="ru-RU" dirty="0"/>
              <a:t>который взаимодействуют частицы называется </a:t>
            </a:r>
            <a:r>
              <a:rPr lang="ru-RU" dirty="0" smtClean="0"/>
              <a:t>потенциалом </a:t>
            </a:r>
            <a:r>
              <a:rPr lang="ru-RU" dirty="0" err="1"/>
              <a:t>Леннарда</a:t>
            </a:r>
            <a:r>
              <a:rPr lang="ru-RU" dirty="0"/>
              <a:t>-Джонса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9092" y="5077097"/>
            <a:ext cx="3154817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217"/>
                <a:ext cx="10515600" cy="58547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Зная </a:t>
                </a:r>
                <a:r>
                  <a:rPr lang="ru-RU" dirty="0" smtClean="0"/>
                  <a:t>связь </a:t>
                </a:r>
                <a:r>
                  <a:rPr lang="ru-RU" dirty="0"/>
                  <a:t>потенциала и силы, можно найти силу взаимодействия </a:t>
                </a:r>
                <a:r>
                  <a:rPr lang="en-GB" dirty="0" err="1"/>
                  <a:t>i</a:t>
                </a:r>
                <a:r>
                  <a:rPr lang="ru-RU" dirty="0"/>
                  <a:t>-ой и </a:t>
                </a:r>
                <a:r>
                  <a:rPr lang="en-GB" dirty="0"/>
                  <a:t>j</a:t>
                </a:r>
                <a:r>
                  <a:rPr lang="ru-RU" dirty="0"/>
                  <a:t>-той частиц:</a:t>
                </a:r>
                <a:endParaRPr lang="en-US" dirty="0"/>
              </a:p>
              <a:p>
                <a:endParaRPr lang="ru-RU" dirty="0" smtClean="0"/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:r>
                  <a:rPr lang="en-GB" dirty="0" err="1"/>
                  <a:t>r</a:t>
                </a:r>
                <a:r>
                  <a:rPr lang="en-GB" baseline="-25000" dirty="0" err="1"/>
                  <a:t>ij</a:t>
                </a:r>
                <a:r>
                  <a:rPr lang="ru-RU" dirty="0"/>
                  <a:t>-вектор</a:t>
                </a:r>
                <a:r>
                  <a:rPr lang="ru-RU" dirty="0" smtClean="0"/>
                  <a:t>, соединяющий </a:t>
                </a:r>
                <a:r>
                  <a:rPr lang="ru-RU" dirty="0"/>
                  <a:t>центры двух частиц,</a:t>
                </a:r>
                <a:r>
                  <a:rPr lang="en-GB" dirty="0"/>
                  <a:t>D</a:t>
                </a:r>
                <a:r>
                  <a:rPr lang="ru-RU" dirty="0"/>
                  <a:t>-энергия </a:t>
                </a:r>
                <a:r>
                  <a:rPr lang="ru-RU" dirty="0" smtClean="0"/>
                  <a:t>связи, а-длина </a:t>
                </a:r>
                <a:r>
                  <a:rPr lang="ru-RU" dirty="0"/>
                  <a:t>связи.</a:t>
                </a:r>
                <a:endParaRPr lang="en-US" dirty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Итого, представим расчёт </a:t>
                </a:r>
                <a:r>
                  <a:rPr lang="ru-RU" dirty="0"/>
                  <a:t>скорости одной частицы и в </a:t>
                </a:r>
                <a:r>
                  <a:rPr lang="ru-RU" dirty="0" smtClean="0"/>
                  <a:t>дальнейшем </a:t>
                </a:r>
                <a:r>
                  <a:rPr lang="ru-RU" dirty="0"/>
                  <a:t>просто обобщим: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ru-RU" i="1"/>
                              <m:t>𝐹</m:t>
                            </m:r>
                          </m:e>
                          <m:sub>
                            <m:r>
                              <a:rPr lang="ru-RU" i="1"/>
                              <m:t>𝑟</m:t>
                            </m:r>
                          </m:sub>
                        </m:sSub>
                      </m:e>
                    </m:acc>
                    <m:r>
                      <a:rPr lang="ru-RU" i="1"/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/>
                        </m:ctrlPr>
                      </m:naryPr>
                      <m:sub>
                        <m:r>
                          <a:rPr lang="ru-RU" i="1"/>
                          <m:t>𝑗</m:t>
                        </m:r>
                        <m:r>
                          <a:rPr lang="ru-RU" i="1"/>
                          <m:t>=1</m:t>
                        </m:r>
                      </m:sub>
                      <m:sup>
                        <m:r>
                          <a:rPr lang="ru-RU" i="1"/>
                          <m:t>𝑛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i="1"/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ru-RU" i="1"/>
                                  <m:t>𝐹</m:t>
                                </m:r>
                              </m:e>
                              <m:sub>
                                <m:r>
                                  <a:rPr lang="ru-RU" i="1"/>
                                  <m:t>𝑖𝑗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ru-RU" dirty="0"/>
                  <a:t> –суммарная сила </a:t>
                </a:r>
                <a:r>
                  <a:rPr lang="ru-RU" dirty="0" smtClean="0"/>
                  <a:t>действующая </a:t>
                </a:r>
                <a:r>
                  <a:rPr lang="ru-RU" dirty="0"/>
                  <a:t>на </a:t>
                </a:r>
                <a:r>
                  <a:rPr lang="en-GB" dirty="0" err="1"/>
                  <a:t>i</a:t>
                </a:r>
                <a:r>
                  <a:rPr lang="ru-RU" dirty="0"/>
                  <a:t>-тую частицу со стороны </a:t>
                </a:r>
                <a:r>
                  <a:rPr lang="ru-RU" dirty="0" smtClean="0"/>
                  <a:t>всех </a:t>
                </a:r>
                <a:r>
                  <a:rPr lang="ru-RU" dirty="0"/>
                  <a:t>остальных.</a:t>
                </a:r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217"/>
                <a:ext cx="10515600" cy="5854746"/>
              </a:xfrm>
              <a:blipFill>
                <a:blip r:embed="rId2"/>
                <a:stretch>
                  <a:fillRect l="-1217" t="-177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941127" y="2979080"/>
            <a:ext cx="430974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0263"/>
                <a:ext cx="10515600" cy="57067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По второму закону Ньютона: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GB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=</m:t>
                      </m:r>
                      <m:r>
                        <a:rPr lang="ru-RU" i="1"/>
                        <m:t>𝑚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ru-RU" i="1"/>
                            <m:t>𝑎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:r>
                  <a:rPr lang="ru-RU" dirty="0" smtClean="0"/>
                  <a:t>имеем: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ru-RU" i="1"/>
                            <m:t>𝑎</m:t>
                          </m:r>
                        </m:e>
                      </m:acc>
                      <m:r>
                        <a:rPr lang="ru-RU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1</m:t>
                          </m:r>
                        </m:num>
                        <m:den>
                          <m:r>
                            <a:rPr lang="ru-RU" i="1"/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GB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используя формулы кинематики, получим: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/>
                          </m:ctrlPr>
                        </m:accPr>
                        <m:e>
                          <m:r>
                            <a:rPr lang="ru-RU" i="1"/>
                            <m:t>𝑣</m:t>
                          </m:r>
                        </m:e>
                      </m:acc>
                      <m:r>
                        <a:rPr lang="ru-RU" i="1"/>
                        <m:t>=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𝑣</m:t>
                              </m:r>
                            </m:e>
                            <m:sub>
                              <m:r>
                                <a:rPr lang="ru-RU" i="1"/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+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ru-RU" i="1"/>
                            <m:t>𝑎</m:t>
                          </m:r>
                        </m:e>
                      </m:acc>
                      <m:r>
                        <a:rPr lang="ru-RU" i="1"/>
                        <m:t>∗</m:t>
                      </m:r>
                      <m:r>
                        <a:rPr lang="ru-RU" i="1"/>
                        <m:t>𝑑𝑡</m:t>
                      </m:r>
                      <m:r>
                        <a:rPr lang="ru-RU" i="1"/>
                        <m:t>=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𝑣</m:t>
                              </m:r>
                            </m:e>
                            <m:sub>
                              <m:r>
                                <a:rPr lang="ru-RU" i="1"/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+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𝑑𝑡</m:t>
                          </m:r>
                        </m:num>
                        <m:den>
                          <m:r>
                            <a:rPr lang="ru-RU" i="1"/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GB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ru-RU" i="1"/>
                              <m:t>𝑣</m:t>
                            </m:r>
                          </m:e>
                          <m:sub>
                            <m:r>
                              <a:rPr lang="ru-RU" i="1"/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dirty="0"/>
                  <a:t> – скорость данной частицы на </a:t>
                </a:r>
                <a:r>
                  <a:rPr lang="en-GB" dirty="0" err="1"/>
                  <a:t>i</a:t>
                </a:r>
                <a:r>
                  <a:rPr lang="ru-RU" dirty="0"/>
                  <a:t>-ом шаге.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Важно </a:t>
                </a:r>
                <a:r>
                  <a:rPr lang="ru-RU" dirty="0" smtClean="0"/>
                  <a:t>заметить, что </a:t>
                </a:r>
                <a:r>
                  <a:rPr lang="ru-RU" dirty="0"/>
                  <a:t>шаг времени надо взять не </a:t>
                </a:r>
                <a:r>
                  <a:rPr lang="ru-RU" dirty="0" smtClean="0"/>
                  <a:t>больше, чем </a:t>
                </a:r>
                <a:r>
                  <a:rPr lang="ru-RU" dirty="0"/>
                  <a:t>5% от периода колебания частиц:</a:t>
                </a:r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0263"/>
                <a:ext cx="10515600" cy="5706700"/>
              </a:xfrm>
              <a:blipFill>
                <a:blip r:embed="rId2"/>
                <a:stretch>
                  <a:fillRect l="-1217" t="-1709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/>
          <a:srcRect t="57360"/>
          <a:stretch/>
        </p:blipFill>
        <p:spPr bwMode="auto">
          <a:xfrm>
            <a:off x="5133747" y="5146766"/>
            <a:ext cx="1924505" cy="7556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44434"/>
                <a:ext cx="10515600" cy="606116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Осталось только спроецировать полученный вектор скорости на оси Ох и </a:t>
                </a:r>
                <a:r>
                  <a:rPr lang="ru-RU" dirty="0" err="1"/>
                  <a:t>Оу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знаем координаты каждой частицы по этому в силу теоремы о проекциях можно </a:t>
                </a:r>
                <a:r>
                  <a:rPr lang="ru-RU" dirty="0" smtClean="0"/>
                  <a:t>получить, что: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𝑟</m:t>
                          </m:r>
                        </m:e>
                        <m:sub>
                          <m:r>
                            <a:rPr lang="ru-RU" i="1"/>
                            <m:t>𝑖𝑗𝑂𝑥</m:t>
                          </m:r>
                        </m:sub>
                      </m:sSub>
                      <m:r>
                        <a:rPr lang="ru-RU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𝑥</m:t>
                          </m:r>
                        </m:e>
                        <m:sub>
                          <m:r>
                            <a:rPr lang="ru-RU" i="1"/>
                            <m:t>𝑗</m:t>
                          </m:r>
                        </m:sub>
                      </m:sSub>
                      <m:r>
                        <a:rPr lang="ru-RU" i="1"/>
                        <m:t>−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𝑥</m:t>
                          </m:r>
                        </m:e>
                        <m:sub>
                          <m:r>
                            <a:rPr lang="ru-RU" i="1"/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𝑟</m:t>
                          </m:r>
                        </m:e>
                        <m:sub>
                          <m:r>
                            <a:rPr lang="ru-RU" i="1"/>
                            <m:t>𝑖𝑗𝑂𝑦</m:t>
                          </m:r>
                        </m:sub>
                      </m:sSub>
                      <m:r>
                        <a:rPr lang="ru-RU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𝑦</m:t>
                          </m:r>
                        </m:e>
                        <m:sub>
                          <m:r>
                            <a:rPr lang="ru-RU" i="1"/>
                            <m:t>𝑗</m:t>
                          </m:r>
                        </m:sub>
                      </m:sSub>
                      <m:r>
                        <a:rPr lang="ru-RU" i="1"/>
                        <m:t>−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𝑦</m:t>
                          </m:r>
                        </m:e>
                        <m:sub>
                          <m:r>
                            <a:rPr lang="ru-RU" i="1"/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𝑖𝑗𝑂𝑥</m:t>
                          </m:r>
                        </m:sub>
                      </m:sSub>
                      <m:r>
                        <a:rPr lang="ru-RU" i="1"/>
                        <m:t>=−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12</m:t>
                          </m:r>
                          <m:r>
                            <a:rPr lang="ru-RU" i="1"/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ru-RU" i="1"/>
                                <m:t>𝑎</m:t>
                              </m:r>
                            </m:e>
                            <m:sup>
                              <m:r>
                                <a:rPr lang="ru-RU" i="1"/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ru-RU" i="1"/>
                                <m:t>−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ru-RU" i="1"/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ru-RU" i="1"/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i="1"/>
                                <m:t>14</m:t>
                              </m:r>
                            </m:sup>
                          </m:sSup>
                          <m:r>
                            <a:rPr lang="ru-RU" i="1"/>
                            <m:t>+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ru-RU" i="1"/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ru-RU" i="1"/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i="1"/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ru-RU" i="1"/>
                        <m:t>∗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𝑟</m:t>
                          </m:r>
                        </m:e>
                        <m:sub>
                          <m:r>
                            <a:rPr lang="ru-RU" i="1"/>
                            <m:t>𝑖𝑗𝑂𝑥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𝑖𝑗𝑂𝑦</m:t>
                          </m:r>
                        </m:sub>
                      </m:sSub>
                      <m:r>
                        <a:rPr lang="ru-RU" i="1"/>
                        <m:t>=−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12</m:t>
                          </m:r>
                          <m:r>
                            <a:rPr lang="ru-RU" i="1"/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ru-RU" i="1"/>
                                <m:t>𝑎</m:t>
                              </m:r>
                            </m:e>
                            <m:sup>
                              <m:r>
                                <a:rPr lang="ru-RU" i="1"/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ru-RU" i="1"/>
                                <m:t>−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ru-RU" i="1"/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ru-RU" i="1"/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i="1"/>
                                <m:t>14</m:t>
                              </m:r>
                            </m:sup>
                          </m:sSup>
                          <m:r>
                            <a:rPr lang="ru-RU" i="1"/>
                            <m:t>+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ru-RU" i="1"/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ru-RU" i="1"/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i="1"/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ru-RU" i="1"/>
                        <m:t>∗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𝑟</m:t>
                          </m:r>
                        </m:e>
                        <m:sub>
                          <m:r>
                            <a:rPr lang="ru-RU" i="1"/>
                            <m:t>𝑖𝑗𝑂𝑦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𝑟𝑂𝑥</m:t>
                          </m:r>
                        </m:sub>
                      </m:sSub>
                      <m:r>
                        <a:rPr lang="ru-RU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ru-RU" i="1"/>
                            <m:t>𝑗</m:t>
                          </m:r>
                          <m:r>
                            <a:rPr lang="ru-RU" i="1"/>
                            <m:t>=1</m:t>
                          </m:r>
                        </m:sub>
                        <m:sup>
                          <m:r>
                            <a:rPr lang="ru-RU" i="1"/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𝑖𝑗𝑂𝑥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𝑟𝑂𝑦</m:t>
                          </m:r>
                        </m:sub>
                      </m:sSub>
                      <m:r>
                        <a:rPr lang="ru-RU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ru-RU" i="1"/>
                            <m:t>𝑗</m:t>
                          </m:r>
                          <m:r>
                            <a:rPr lang="ru-RU" i="1"/>
                            <m:t>=1</m:t>
                          </m:r>
                        </m:sub>
                        <m:sup>
                          <m:r>
                            <a:rPr lang="ru-RU" i="1"/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𝑖𝑗𝑂𝑦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𝑣</m:t>
                          </m:r>
                        </m:e>
                        <m:sub>
                          <m:r>
                            <a:rPr lang="ru-RU" i="1"/>
                            <m:t>𝑂𝑥</m:t>
                          </m:r>
                        </m:sub>
                      </m:sSub>
                      <m:r>
                        <a:rPr lang="ru-RU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𝑣</m:t>
                          </m:r>
                        </m:e>
                        <m:sub>
                          <m:r>
                            <a:rPr lang="ru-RU" i="1"/>
                            <m:t>0</m:t>
                          </m:r>
                          <m:r>
                            <a:rPr lang="ru-RU" i="1"/>
                            <m:t>𝑂𝑥</m:t>
                          </m:r>
                        </m:sub>
                      </m:sSub>
                      <m:r>
                        <a:rPr lang="ru-RU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𝑎</m:t>
                          </m:r>
                        </m:e>
                        <m:sub>
                          <m:r>
                            <a:rPr lang="ru-RU" i="1"/>
                            <m:t>𝑂𝑥</m:t>
                          </m:r>
                        </m:sub>
                      </m:sSub>
                      <m:r>
                        <a:rPr lang="ru-RU" i="1"/>
                        <m:t>∗</m:t>
                      </m:r>
                      <m:r>
                        <a:rPr lang="ru-RU" i="1"/>
                        <m:t>𝑑𝑡</m:t>
                      </m:r>
                      <m:r>
                        <a:rPr lang="ru-RU" i="1"/>
                        <m:t>=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𝑣</m:t>
                              </m:r>
                            </m:e>
                            <m:sub>
                              <m:r>
                                <a:rPr lang="ru-RU" i="1"/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+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𝑑𝑡</m:t>
                          </m:r>
                        </m:num>
                        <m:den>
                          <m:r>
                            <a:rPr lang="ru-RU" i="1"/>
                            <m:t>𝑚</m:t>
                          </m:r>
                        </m:den>
                      </m:f>
                      <m:r>
                        <a:rPr lang="ru-RU" i="1"/>
                        <m:t>∗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𝑟𝑂𝑥</m:t>
                          </m:r>
                        </m:sub>
                      </m:sSub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𝑣</m:t>
                          </m:r>
                        </m:e>
                        <m:sub>
                          <m:r>
                            <a:rPr lang="ru-RU" i="1"/>
                            <m:t>𝑂𝑦</m:t>
                          </m:r>
                        </m:sub>
                      </m:sSub>
                      <m:r>
                        <a:rPr lang="ru-RU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𝑣</m:t>
                          </m:r>
                        </m:e>
                        <m:sub>
                          <m:r>
                            <a:rPr lang="ru-RU" i="1"/>
                            <m:t>0</m:t>
                          </m:r>
                          <m:r>
                            <a:rPr lang="ru-RU" i="1"/>
                            <m:t>𝑂𝑦</m:t>
                          </m:r>
                        </m:sub>
                      </m:sSub>
                      <m:r>
                        <a:rPr lang="ru-RU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𝑎</m:t>
                          </m:r>
                        </m:e>
                        <m:sub>
                          <m:r>
                            <a:rPr lang="ru-RU" i="1"/>
                            <m:t>𝑂𝑦</m:t>
                          </m:r>
                        </m:sub>
                      </m:sSub>
                      <m:r>
                        <a:rPr lang="ru-RU" i="1"/>
                        <m:t>∗</m:t>
                      </m:r>
                      <m:r>
                        <a:rPr lang="ru-RU" i="1"/>
                        <m:t>𝑑𝑡</m:t>
                      </m:r>
                      <m:r>
                        <a:rPr lang="ru-RU" i="1"/>
                        <m:t>=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𝑣</m:t>
                              </m:r>
                            </m:e>
                            <m:sub>
                              <m:r>
                                <a:rPr lang="ru-RU" i="1"/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+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 i="1"/>
                            <m:t>𝑑𝑡</m:t>
                          </m:r>
                        </m:num>
                        <m:den>
                          <m:r>
                            <a:rPr lang="ru-RU" i="1"/>
                            <m:t>𝑚</m:t>
                          </m:r>
                        </m:den>
                      </m:f>
                      <m:r>
                        <a:rPr lang="ru-RU" i="1"/>
                        <m:t>∗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𝑟𝑂𝑦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44434"/>
                <a:ext cx="10515600" cy="6061166"/>
              </a:xfrm>
              <a:blipFill>
                <a:blip r:embed="rId2"/>
                <a:stretch>
                  <a:fillRect l="-522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3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7383"/>
                <a:ext cx="10515600" cy="58895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Итого, получив </a:t>
                </a:r>
                <a:r>
                  <a:rPr lang="ru-RU" dirty="0"/>
                  <a:t>скорость для одного шарика, мы можем найти скорость каждого </a:t>
                </a:r>
                <a:r>
                  <a:rPr lang="ru-RU" dirty="0" smtClean="0"/>
                  <a:t>шарика </a:t>
                </a:r>
                <a:r>
                  <a:rPr lang="ru-RU" dirty="0"/>
                  <a:t>в данный момент времени, написав двойной цикл, где будет рассчитываться результирующая сила действующая на </a:t>
                </a:r>
                <a:r>
                  <a:rPr lang="en-US" dirty="0" err="1"/>
                  <a:t>i</a:t>
                </a:r>
                <a:r>
                  <a:rPr lang="ru-RU" dirty="0"/>
                  <a:t>-</a:t>
                </a:r>
                <a:r>
                  <a:rPr lang="ru-RU" dirty="0" err="1"/>
                  <a:t>тый</a:t>
                </a:r>
                <a:r>
                  <a:rPr lang="ru-RU" dirty="0"/>
                  <a:t> шарик со стороны всех остальных. Перед каждым шагом силы стоит обнулять, так как они зависят от взаимного положения тел, которое меняется от шага к шагу, то есть силы нужно обнулять и вновь пересчитывать. В качестве начальной скорости на каждом шаге берется скорость на прошлом шаге, что логично.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Не стоит </a:t>
                </a:r>
                <a:r>
                  <a:rPr lang="ru-RU" dirty="0" smtClean="0"/>
                  <a:t>забывать, что </a:t>
                </a:r>
                <a:r>
                  <a:rPr lang="ru-RU" dirty="0"/>
                  <a:t>при лобовом ударе </a:t>
                </a:r>
                <a:r>
                  <a:rPr lang="ru-RU" dirty="0" smtClean="0"/>
                  <a:t>присутствует </a:t>
                </a:r>
                <a:r>
                  <a:rPr lang="ru-RU" dirty="0"/>
                  <a:t>сила сопротивления, пропорциональная скорости: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ru-RU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с</m:t>
                              </m:r>
                            </m:sub>
                          </m:sSub>
                        </m:e>
                      </m:acc>
                      <m:r>
                        <a:rPr lang="ru-RU" i="1"/>
                        <m:t>=−</m:t>
                      </m:r>
                      <m:r>
                        <a:rPr lang="en-US" i="1"/>
                        <m:t>𝑘</m:t>
                      </m:r>
                      <m:r>
                        <a:rPr lang="en-US" i="1"/>
                        <m:t>∗</m:t>
                      </m:r>
                      <m:r>
                        <a:rPr lang="en-US" i="1"/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7383"/>
                <a:ext cx="10515600" cy="5889580"/>
              </a:xfrm>
              <a:blipFill>
                <a:blip r:embed="rId2"/>
                <a:stretch>
                  <a:fillRect l="-1217" t="-1656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MD" b="1" dirty="0" smtClean="0"/>
              <a:t>Результаты</a:t>
            </a:r>
            <a:endParaRPr lang="en-US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MD" dirty="0" smtClean="0"/>
              <a:t>Пуля пробивает стену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MD" dirty="0" smtClean="0"/>
              <a:t>Пуля застревает в стене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31184"/>
            <a:ext cx="5183188" cy="3432370"/>
          </a:xfrm>
        </p:spPr>
      </p:pic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39594"/>
            <a:ext cx="5157787" cy="3415550"/>
          </a:xfrm>
        </p:spPr>
      </p:pic>
    </p:spTree>
    <p:extLst>
      <p:ext uri="{BB962C8B-B14F-4D97-AF65-F5344CB8AC3E}">
        <p14:creationId xmlns:p14="http://schemas.microsoft.com/office/powerpoint/2010/main" val="363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MD" b="1" dirty="0" smtClean="0"/>
              <a:t>Выводы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Подводя итоги курсовой работы, можно сказать, что </a:t>
            </a:r>
            <a:r>
              <a:rPr lang="ru-RU" dirty="0" err="1"/>
              <a:t>резульат</a:t>
            </a:r>
            <a:r>
              <a:rPr lang="ru-RU" dirty="0"/>
              <a:t>, полученный с помощью моделирования достаточно точен, так как при лобовом соударении пули и стены, кромки «выходного» отверстия составляют с горизонтом угол близкий к 45 градусам, что совпадает с данными, полученными из реальных экспериментов. Однако данная модель совершенно не привязана к реальной задаче и является лишь визуализацией законов классической механики.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405</Words>
  <Application>Microsoft Office PowerPoint</Application>
  <PresentationFormat>Широкоэкранный</PresentationFormat>
  <Paragraphs>47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 Курсовой проект по дисциплине  «Основы программирования и алгоритмизации»</vt:lpstr>
      <vt:lpstr>Введение 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</vt:lpstr>
      <vt:lpstr>Выводы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по дисциплине  «Основы программирования и алгоритмизации»</dc:title>
  <dc:creator>Windows User</dc:creator>
  <cp:lastModifiedBy>Windows User</cp:lastModifiedBy>
  <cp:revision>4</cp:revision>
  <dcterms:created xsi:type="dcterms:W3CDTF">2021-05-27T21:26:41Z</dcterms:created>
  <dcterms:modified xsi:type="dcterms:W3CDTF">2021-05-27T22:04:51Z</dcterms:modified>
</cp:coreProperties>
</file>